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4"/>
  </p:notesMasterIdLst>
  <p:sldIdLst>
    <p:sldId id="282" r:id="rId2"/>
    <p:sldId id="260" r:id="rId3"/>
    <p:sldId id="261" r:id="rId4"/>
    <p:sldId id="262" r:id="rId5"/>
    <p:sldId id="291" r:id="rId6"/>
    <p:sldId id="293" r:id="rId7"/>
    <p:sldId id="274" r:id="rId8"/>
    <p:sldId id="281" r:id="rId9"/>
    <p:sldId id="294" r:id="rId10"/>
    <p:sldId id="275" r:id="rId11"/>
    <p:sldId id="287" r:id="rId12"/>
    <p:sldId id="299" r:id="rId13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2"/>
    <a:srgbClr val="85DFFF"/>
    <a:srgbClr val="EE79F7"/>
    <a:srgbClr val="00FF00"/>
    <a:srgbClr val="FFFF75"/>
    <a:srgbClr val="ECECEC"/>
    <a:srgbClr val="CDF2FF"/>
    <a:srgbClr val="37A9FF"/>
    <a:srgbClr val="23538D"/>
    <a:srgbClr val="FF99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870" autoAdjust="0"/>
    <p:restoredTop sz="89964" autoAdjust="0"/>
  </p:normalViewPr>
  <p:slideViewPr>
    <p:cSldViewPr>
      <p:cViewPr>
        <p:scale>
          <a:sx n="75" d="100"/>
          <a:sy n="75" d="100"/>
        </p:scale>
        <p:origin x="-3024" y="-9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4.3</c:v>
                </c:pt>
                <c:pt idx="1">
                  <c:v>3</c:v>
                </c:pt>
              </c:numCache>
            </c:numRef>
          </c:val>
        </c:ser>
        <c:shape val="cylinder"/>
        <c:axId val="81558528"/>
        <c:axId val="81560320"/>
        <c:axId val="0"/>
      </c:bar3DChart>
      <c:catAx>
        <c:axId val="81558528"/>
        <c:scaling>
          <c:orientation val="minMax"/>
        </c:scaling>
        <c:axPos val="b"/>
        <c:numFmt formatCode="General" sourceLinked="1"/>
        <c:tickLblPos val="nextTo"/>
        <c:crossAx val="81560320"/>
        <c:crosses val="autoZero"/>
        <c:auto val="1"/>
        <c:lblAlgn val="ctr"/>
        <c:lblOffset val="100"/>
      </c:catAx>
      <c:valAx>
        <c:axId val="8156032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1558528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autoTitleDeleted val="1"/>
    <c:view3D>
      <c:depthPercent val="100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cat>
            <c:strRef>
              <c:f>Лист1!$A$2:$A$3</c:f>
              <c:strCache>
                <c:ptCount val="2"/>
                <c:pt idx="0">
                  <c:v>Доходы</c:v>
                </c:pt>
                <c:pt idx="1">
                  <c:v>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</c:v>
                </c:pt>
                <c:pt idx="1">
                  <c:v>4.3</c:v>
                </c:pt>
              </c:numCache>
            </c:numRef>
          </c:val>
        </c:ser>
        <c:shape val="cylinder"/>
        <c:axId val="82411904"/>
        <c:axId val="82413440"/>
        <c:axId val="0"/>
      </c:bar3DChart>
      <c:catAx>
        <c:axId val="82411904"/>
        <c:scaling>
          <c:orientation val="minMax"/>
        </c:scaling>
        <c:axPos val="b"/>
        <c:numFmt formatCode="General" sourceLinked="1"/>
        <c:tickLblPos val="nextTo"/>
        <c:crossAx val="82413440"/>
        <c:crosses val="autoZero"/>
        <c:auto val="1"/>
        <c:lblAlgn val="ctr"/>
        <c:lblOffset val="100"/>
      </c:catAx>
      <c:valAx>
        <c:axId val="82413440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24119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2.7345330641141821E-2"/>
          <c:y val="5.1761925442627608E-2"/>
          <c:w val="0.96472614153982894"/>
          <c:h val="0.897110036998038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План на год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-2.0990914363235878E-2"/>
                  <c:y val="-1.3163219959687021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4285,5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3.2361338036854381E-3"/>
                  <c:y val="-1.6033572027350503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4387,1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3.6980345710823488E-2"/>
                  <c:y val="0.1241324917721985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-101,6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3669.6</c:v>
                </c:pt>
                <c:pt idx="1">
                  <c:v>4047.1</c:v>
                </c:pt>
                <c:pt idx="2">
                  <c:v>-377.6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Фактическое исполнение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0"/>
              <c:layout>
                <c:manualLayout>
                  <c:x val="3.6641825729862972E-2"/>
                  <c:y val="-6.2727518010264412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4330,4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7.3651475014498896E-2"/>
                  <c:y val="1.1926885468714291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4004,4</a:t>
                    </a:r>
                  </a:p>
                </c:rich>
              </c:tx>
              <c:showVal val="1"/>
            </c:dLbl>
            <c:dLbl>
              <c:idx val="2"/>
              <c:layout>
                <c:manualLayout>
                  <c:x val="2.7139441183395611E-2"/>
                  <c:y val="-6.1759010903550404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326,0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delete val="1"/>
            </c:dLbl>
            <c:txPr>
              <a:bodyPr/>
              <a:lstStyle/>
              <a:p>
                <a:pPr>
                  <a:defRPr b="1">
                    <a:latin typeface="Arial" pitchFamily="34" charset="0"/>
                    <a:cs typeface="Arial" pitchFamily="34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Доходы</c:v>
                </c:pt>
                <c:pt idx="1">
                  <c:v>Расходы</c:v>
                </c:pt>
                <c:pt idx="2">
                  <c:v>Дефицит</c:v>
                </c:pt>
                <c:pt idx="3">
                  <c:v>Муниц.долг</c:v>
                </c:pt>
              </c:strCache>
            </c:strRef>
          </c:cat>
          <c:val>
            <c:numRef>
              <c:f>Лист1!$C$2:$C$5</c:f>
              <c:numCache>
                <c:formatCode>#,##0.0</c:formatCode>
                <c:ptCount val="4"/>
                <c:pt idx="0">
                  <c:v>3559</c:v>
                </c:pt>
                <c:pt idx="1">
                  <c:v>3835</c:v>
                </c:pt>
                <c:pt idx="2">
                  <c:v>-276</c:v>
                </c:pt>
                <c:pt idx="3">
                  <c:v>0</c:v>
                </c:pt>
              </c:numCache>
            </c:numRef>
          </c:val>
        </c:ser>
        <c:gapWidth val="129"/>
        <c:overlap val="-10"/>
        <c:axId val="134317184"/>
        <c:axId val="134318720"/>
      </c:barChart>
      <c:catAx>
        <c:axId val="134317184"/>
        <c:scaling>
          <c:orientation val="minMax"/>
        </c:scaling>
        <c:delete val="1"/>
        <c:axPos val="b"/>
        <c:tickLblPos val="none"/>
        <c:crossAx val="134318720"/>
        <c:crosses val="autoZero"/>
        <c:auto val="1"/>
        <c:lblAlgn val="ctr"/>
        <c:lblOffset val="350"/>
      </c:catAx>
      <c:valAx>
        <c:axId val="134318720"/>
        <c:scaling>
          <c:orientation val="minMax"/>
        </c:scaling>
        <c:delete val="1"/>
        <c:axPos val="l"/>
        <c:numFmt formatCode="#,##0.0" sourceLinked="1"/>
        <c:tickLblPos val="none"/>
        <c:crossAx val="13431718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Lbls>
            <c:dLbl>
              <c:idx val="0"/>
              <c:layout>
                <c:manualLayout>
                  <c:x val="-3.5524914846204979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1244,6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8613041368490977E-2"/>
                  <c:y val="-2.22878964437645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1458,9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127089.4</c:v>
                </c:pt>
                <c:pt idx="1">
                  <c:v>190598.2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36693.800000000003</c:v>
                </c:pt>
                <c:pt idx="1">
                  <c:v>40227.199999999997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Столбец3</c:v>
                </c:pt>
              </c:strCache>
            </c:strRef>
          </c:tx>
          <c:dLbls>
            <c:dLbl>
              <c:idx val="0"/>
              <c:layout>
                <c:manualLayout>
                  <c:x val="-3.5524914846204979E-2"/>
                  <c:y val="-2.4764329381960336E-3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2301,8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8613041368490977E-2"/>
                  <c:y val="-4.45757928875287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2821,5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429510.7</c:v>
                </c:pt>
                <c:pt idx="1">
                  <c:v>446325.5</c:v>
                </c:pt>
              </c:numCache>
            </c:numRef>
          </c:val>
        </c:ser>
        <c:shape val="box"/>
        <c:axId val="150431616"/>
        <c:axId val="150433152"/>
        <c:axId val="0"/>
      </c:bar3DChart>
      <c:catAx>
        <c:axId val="150431616"/>
        <c:scaling>
          <c:orientation val="minMax"/>
        </c:scaling>
        <c:delete val="1"/>
        <c:axPos val="b"/>
        <c:tickLblPos val="none"/>
        <c:crossAx val="150433152"/>
        <c:crosses val="autoZero"/>
        <c:auto val="1"/>
        <c:lblAlgn val="ctr"/>
        <c:lblOffset val="100"/>
      </c:catAx>
      <c:valAx>
        <c:axId val="150433152"/>
        <c:scaling>
          <c:orientation val="minMax"/>
        </c:scaling>
        <c:axPos val="l"/>
        <c:majorGridlines/>
        <c:numFmt formatCode="General" sourceLinked="1"/>
        <c:tickLblPos val="nextTo"/>
        <c:crossAx val="150431616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3.3586774851634311E-2"/>
                  <c:y val="-0.154425362993855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3835,0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4.473678748759316E-2"/>
                  <c:y val="-0.1036891200123063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4004,4</a:t>
                    </a:r>
                    <a:endParaRPr lang="en-US" dirty="0"/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2400" b="1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2014 год</c:v>
                </c:pt>
                <c:pt idx="1">
                  <c:v>2015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650179.69999999611</c:v>
                </c:pt>
                <c:pt idx="1">
                  <c:v>633885.30000000005</c:v>
                </c:pt>
              </c:numCache>
            </c:numRef>
          </c:val>
        </c:ser>
        <c:shape val="box"/>
        <c:axId val="151193856"/>
        <c:axId val="151195648"/>
        <c:axId val="0"/>
      </c:bar3DChart>
      <c:catAx>
        <c:axId val="151193856"/>
        <c:scaling>
          <c:orientation val="minMax"/>
        </c:scaling>
        <c:delete val="1"/>
        <c:axPos val="b"/>
        <c:tickLblPos val="none"/>
        <c:crossAx val="151195648"/>
        <c:crosses val="autoZero"/>
        <c:auto val="1"/>
        <c:lblAlgn val="ctr"/>
        <c:lblOffset val="100"/>
      </c:catAx>
      <c:valAx>
        <c:axId val="151195648"/>
        <c:scaling>
          <c:orientation val="minMax"/>
          <c:max val="700000"/>
          <c:min val="0"/>
        </c:scaling>
        <c:axPos val="l"/>
        <c:majorGridlines/>
        <c:numFmt formatCode="General" sourceLinked="1"/>
        <c:tickLblPos val="nextTo"/>
        <c:crossAx val="151193856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0.76147</cdr:x>
      <cdr:y>0.71429</cdr:y>
    </cdr:from>
    <cdr:to>
      <cdr:x>0.88073</cdr:x>
      <cdr:y>0.77922</cdr:y>
    </cdr:to>
    <cdr:sp macro="" textlink="">
      <cdr:nvSpPr>
        <cdr:cNvPr id="2" name="Блок-схема: альтернативный процесс 1"/>
        <cdr:cNvSpPr/>
      </cdr:nvSpPr>
      <cdr:spPr>
        <a:xfrm xmlns:a="http://schemas.openxmlformats.org/drawingml/2006/main">
          <a:off x="5976664" y="3960440"/>
          <a:ext cx="936104" cy="360040"/>
        </a:xfrm>
        <a:prstGeom xmlns:a="http://schemas.openxmlformats.org/drawingml/2006/main" prst="flowChartAlternateProcess">
          <a:avLst/>
        </a:prstGeom>
        <a:noFill xmlns:a="http://schemas.openxmlformats.org/drawingml/2006/main"/>
        <a:ln xmlns:a="http://schemas.openxmlformats.org/drawingml/2006/main" w="38100" cap="flat" cmpd="sng" algn="ctr">
          <a:noFill/>
          <a:prstDash val="solid"/>
        </a:ln>
        <a:effectLst xmlns:a="http://schemas.openxmlformats.org/drawingml/2006/main"/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1pPr>
          <a:lvl2pPr marL="457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2pPr>
          <a:lvl3pPr marL="914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3pPr>
          <a:lvl4pPr marL="1371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4pPr>
          <a:lvl5pPr marL="18288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5pPr>
          <a:lvl6pPr marL="22860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6pPr>
          <a:lvl7pPr marL="27432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7pPr>
          <a:lvl8pPr marL="32004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8pPr>
          <a:lvl9pPr marL="3657600" algn="l" defTabSz="914400" rtl="0" eaLnBrk="1" latinLnBrk="0" hangingPunct="1">
            <a:defRPr sz="1800" kern="1200">
              <a:solidFill>
                <a:sysClr val="window" lastClr="FFFFFF"/>
              </a:solidFill>
              <a:latin typeface="Calibri"/>
            </a:defRPr>
          </a:lvl9pPr>
        </a:lstStyle>
        <a:p xmlns:a="http://schemas.openxmlformats.org/drawingml/2006/main">
          <a:pPr>
            <a:defRPr/>
          </a:pPr>
          <a:endParaRPr lang="ru-RU" sz="2000" b="1" dirty="0" smtClean="0">
            <a:solidFill>
              <a:schemeClr val="tx1"/>
            </a:solidFill>
            <a:latin typeface="Calibri"/>
            <a:cs typeface="Times New Roman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5" y="0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/>
          <a:lstStyle>
            <a:lvl1pPr algn="r">
              <a:defRPr sz="1200"/>
            </a:lvl1pPr>
          </a:lstStyle>
          <a:p>
            <a:fld id="{CCBDCCC2-E9F1-4331-81FA-F07C5198CEA5}" type="datetimeFigureOut">
              <a:rPr lang="ru-RU" smtClean="0"/>
              <a:pPr/>
              <a:t>18.04.2024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63" tIns="45382" rIns="90763" bIns="45382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0763" tIns="45382" rIns="90763" bIns="4538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5" y="9371285"/>
            <a:ext cx="2918830" cy="493316"/>
          </a:xfrm>
          <a:prstGeom prst="rect">
            <a:avLst/>
          </a:prstGeom>
        </p:spPr>
        <p:txBody>
          <a:bodyPr vert="horz" lIns="90763" tIns="45382" rIns="90763" bIns="45382" rtlCol="0" anchor="b"/>
          <a:lstStyle>
            <a:lvl1pPr algn="r">
              <a:defRPr sz="1200"/>
            </a:lvl1pPr>
          </a:lstStyle>
          <a:p>
            <a:fld id="{4E104B7B-6E2A-4DAB-B873-4D0706CA011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507B-DB62-4B13-AD10-DF693513E683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A040-1690-4617-BAA2-42980B92B4D5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B571B-C9B3-41E1-A897-CC55F31EF02A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EF432-CFF4-4B41-BE00-77AB07081523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98487-9F74-4AE2-8D47-2CC24B19F7C8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8AC65-07F4-4626-B16D-92432DBB2F8E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0F163-F892-4C0D-AE32-730EE85FEEE8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07B66-628A-42BA-B85C-2990A20D83F7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BBC0C-9A7E-4CDE-89D4-13AB2C79D9FF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8DC00-F66B-4F7F-9298-16B10BD0C402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C6EB6-61FF-409F-B146-58A5B6DFEA1F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B0565-FD57-4EE6-8E88-34AA201C904B}" type="datetime1">
              <a:rPr lang="ru-RU" smtClean="0"/>
              <a:pPr/>
              <a:t>18.04.2024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EBC0CA-DCEA-48D4-B1BF-FA6D1F57DC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260648"/>
            <a:ext cx="9144000" cy="65973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Aharoni" pitchFamily="2" charset="-79"/>
              </a:rPr>
              <a:t>БЮДЖЕТ ДЛЯ ГРАЖДАН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к  решению</a:t>
            </a:r>
            <a:r>
              <a:rPr kumimoji="0" lang="ru-RU" sz="3200" b="1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Собрания депутатов Лобазовского сельсовета Октябрьского района Курской области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«Об исполнении бюджета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Лобазовского сельсовета Октябрьского района Курской области за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2023 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год»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5157192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412776"/>
          <a:ext cx="5976664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5976664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Дотации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на выравнивание бюджетной обеспеченности и поддержку мер сбалансированности бюджетов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Субвенции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Субсидии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Иные межбюджетные трансферты</a:t>
                      </a:r>
                    </a:p>
                    <a:p>
                      <a:pPr algn="ctr"/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 smtClean="0">
                          <a:latin typeface="Arial" pitchFamily="34" charset="0"/>
                          <a:cs typeface="Arial" pitchFamily="34" charset="0"/>
                        </a:rPr>
                        <a:t>Прочие</a:t>
                      </a:r>
                      <a:r>
                        <a:rPr lang="ru-RU" sz="2200" b="1" baseline="0" dirty="0" smtClean="0">
                          <a:latin typeface="Arial" pitchFamily="34" charset="0"/>
                          <a:cs typeface="Arial" pitchFamily="34" charset="0"/>
                        </a:rPr>
                        <a:t> безвозмездные поступления</a:t>
                      </a:r>
                      <a:endParaRPr lang="ru-RU" sz="22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005064"/>
            <a:ext cx="867960" cy="821669"/>
          </a:xfrm>
          <a:prstGeom prst="rect">
            <a:avLst/>
          </a:prstGeom>
          <a:noFill/>
        </p:spPr>
      </p:pic>
      <p:pic>
        <p:nvPicPr>
          <p:cNvPr id="5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852936"/>
            <a:ext cx="867960" cy="821669"/>
          </a:xfrm>
          <a:prstGeom prst="rect">
            <a:avLst/>
          </a:prstGeom>
          <a:noFill/>
        </p:spPr>
      </p:pic>
      <p:pic>
        <p:nvPicPr>
          <p:cNvPr id="6" name="Picture 2" descr="C:\Users\Sorokina\AppData\Local\Temp\Rar$DI00.173\Arrow_Blue_Right_clip_art_high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628800"/>
            <a:ext cx="867960" cy="821669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092280" y="1412776"/>
          <a:ext cx="1857388" cy="56706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857388"/>
              </a:tblGrid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Arial" pitchFamily="34" charset="0"/>
                          <a:cs typeface="Arial" pitchFamily="34" charset="0"/>
                        </a:rPr>
                        <a:t>1073,1</a:t>
                      </a:r>
                      <a:endParaRPr lang="ru-RU" sz="2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aseline="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112,1</a:t>
                      </a:r>
                      <a:endParaRPr lang="ru-RU" sz="2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0,0</a:t>
                      </a:r>
                      <a:endParaRPr lang="ru-RU" sz="2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Arial" pitchFamily="34" charset="0"/>
                          <a:cs typeface="Arial" pitchFamily="34" charset="0"/>
                        </a:rPr>
                        <a:t>1636,3</a:t>
                      </a:r>
                      <a:endParaRPr lang="ru-RU" sz="2400" b="1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113412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Arial" pitchFamily="34" charset="0"/>
                          <a:cs typeface="Arial" pitchFamily="34" charset="0"/>
                        </a:rPr>
                        <a:t>50,0</a:t>
                      </a:r>
                    </a:p>
                    <a:p>
                      <a:pPr algn="ctr"/>
                      <a:r>
                        <a:rPr lang="ru-RU" sz="1800" b="1" dirty="0" err="1" smtClean="0">
                          <a:latin typeface="Arial" pitchFamily="34" charset="0"/>
                          <a:cs typeface="Arial" pitchFamily="34" charset="0"/>
                        </a:rPr>
                        <a:t>тыс.руб</a:t>
                      </a:r>
                      <a:endParaRPr lang="ru-RU" sz="2000" b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Безвозмездные поступления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 бюджет Лобазовского СЕЛЬСОВЕТА октябрьского района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2023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году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10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Исполнение 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бюджета Лобазовского СЕЛЬСОВЕТА октябрьского района по расходам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2022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-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2023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11</a:t>
            </a:fld>
            <a:endParaRPr lang="ru-RU"/>
          </a:p>
        </p:txBody>
      </p:sp>
      <p:graphicFrame>
        <p:nvGraphicFramePr>
          <p:cNvPr id="8" name="Диаграмма 7"/>
          <p:cNvGraphicFramePr/>
          <p:nvPr/>
        </p:nvGraphicFramePr>
        <p:xfrm>
          <a:off x="971600" y="1268760"/>
          <a:ext cx="655272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Блок-схема: альтернативный процесс 8"/>
          <p:cNvSpPr/>
          <p:nvPr/>
        </p:nvSpPr>
        <p:spPr>
          <a:xfrm>
            <a:off x="899592" y="1196752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483768" y="5949280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год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932040" y="5949280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2023год</a:t>
            </a:r>
            <a:endParaRPr lang="ru-RU" sz="24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836712"/>
            <a:ext cx="8640960" cy="2031325"/>
          </a:xfrm>
          <a:prstGeom prst="rect">
            <a:avLst/>
          </a:prstGeom>
          <a:noFill/>
          <a:effectLst>
            <a:softEdge rad="317500"/>
          </a:effectLst>
        </p:spPr>
        <p:txBody>
          <a:bodyPr wrap="square">
            <a:spAutoFit/>
          </a:bodyPr>
          <a:lstStyle/>
          <a:p>
            <a:r>
              <a:rPr lang="ru-RU" b="1" dirty="0" smtClean="0"/>
              <a:t>Зам.главы администрации Лобазовского сельсовета</a:t>
            </a:r>
          </a:p>
          <a:p>
            <a:r>
              <a:rPr lang="ru-RU" b="1" dirty="0" smtClean="0"/>
              <a:t>Октябрьского  района Курской области – </a:t>
            </a:r>
          </a:p>
          <a:p>
            <a:r>
              <a:rPr lang="ru-RU" b="1" dirty="0" err="1" smtClean="0"/>
              <a:t>Семерова</a:t>
            </a:r>
            <a:r>
              <a:rPr lang="ru-RU" b="1" dirty="0" smtClean="0"/>
              <a:t> </a:t>
            </a:r>
            <a:r>
              <a:rPr lang="ru-RU" b="1" smtClean="0"/>
              <a:t>Марина Вячеславовна</a:t>
            </a:r>
            <a:endParaRPr lang="ru-RU" b="1" dirty="0" smtClean="0"/>
          </a:p>
          <a:p>
            <a:r>
              <a:rPr lang="ru-RU" b="1" dirty="0" smtClean="0"/>
              <a:t>График работы с 8-00 до 16-00, перерыв с 12-00 до 13-00.</a:t>
            </a:r>
          </a:p>
          <a:p>
            <a:r>
              <a:rPr lang="ru-RU" b="1" dirty="0" smtClean="0"/>
              <a:t> Адрес:  307205, Курская область, Октябрьский район, </a:t>
            </a:r>
            <a:r>
              <a:rPr lang="ru-RU" b="1" dirty="0" err="1" smtClean="0"/>
              <a:t>с.Журавлино</a:t>
            </a:r>
            <a:endParaRPr lang="ru-RU" b="1" dirty="0" smtClean="0"/>
          </a:p>
          <a:p>
            <a:r>
              <a:rPr lang="ru-RU" b="1" dirty="0" smtClean="0"/>
              <a:t>Телефоны  (8 47142) 3-72-17</a:t>
            </a:r>
          </a:p>
          <a:p>
            <a:r>
              <a:rPr lang="ru-RU" b="1" dirty="0" smtClean="0"/>
              <a:t>Электронная почта:  </a:t>
            </a:r>
            <a:r>
              <a:rPr lang="en-US" b="1" dirty="0" err="1" smtClean="0"/>
              <a:t>admlob</a:t>
            </a:r>
            <a:r>
              <a:rPr lang="en-US" b="1" dirty="0" smtClean="0"/>
              <a:t> </a:t>
            </a:r>
            <a:r>
              <a:rPr lang="ru-RU" b="1" dirty="0" smtClean="0"/>
              <a:t>17@</a:t>
            </a:r>
            <a:r>
              <a:rPr lang="en-US" b="1" dirty="0" err="1" smtClean="0"/>
              <a:t>yandex</a:t>
            </a:r>
            <a:r>
              <a:rPr lang="ru-RU" b="1" dirty="0" smtClean="0"/>
              <a:t>.</a:t>
            </a:r>
            <a:r>
              <a:rPr lang="en-US" b="1" dirty="0" err="1" smtClean="0"/>
              <a:t>ru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18864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Контактная информация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92696"/>
            <a:ext cx="8784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Отчет  об  исполнении  бюджета  содержит  данные  об исполнении  бюджета  по  доходам,  расходам  и  источникам  финансирования  дефицита  бюджета  в  соответствии  с бюджетной классификацией Российской Федерации. </a:t>
            </a:r>
          </a:p>
          <a:p>
            <a:pPr algn="just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Годовой  отчет  об  исполнении бюджета подлежит  рассмотрению Собранием депутатов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Лобазовского сельсовета Октябрьского района Курской области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и утверждению решением Собранием депутатов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Лобазовского сельсовета Октябрьского района Курской области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. </a:t>
            </a:r>
          </a:p>
          <a:p>
            <a:pPr algn="just"/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В  отчете  об  исполнении  бюджета  указывается сколько и каких доходов поступило в бюджет за год и куда эти денежные средства были израсходованы. 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32656"/>
            <a:ext cx="9144000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Что такое отчет об исполнении бюджета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Из чего складываются доходы бюджета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2564904"/>
            <a:ext cx="30060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Доходы бюджета – безвозмездные и безвозвратные поступления </a:t>
            </a:r>
          </a:p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денежных средств в бюджет 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7504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налогов, 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Налоговым кодексом РФ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(налог на доходы физических лиц,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акцизы и др.)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12160" y="1844824"/>
            <a:ext cx="2987824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Безвозмездные </a:t>
            </a: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других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бюджетов бюджетной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системы, граждан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организаций (межбюджетные поступления из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федерального и областного бюджетов в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виде дотаций, субвенций,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субсидий,  поступления от  юридических и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физических лиц, кроме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налоговых и неналоговых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доходов) 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059832" y="1844824"/>
            <a:ext cx="2808312" cy="4752528"/>
          </a:xfrm>
          <a:prstGeom prst="roundRect">
            <a:avLst/>
          </a:prstGeom>
          <a:solidFill>
            <a:srgbClr val="43CEFF"/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algn="ctr"/>
            <a:endParaRPr lang="ru-RU" sz="16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Неналоговые доходы </a:t>
            </a:r>
          </a:p>
          <a:p>
            <a:pPr algn="ctr"/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Поступления от уплаты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пошлин и сборов,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установленных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законодательством РФ,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доходы от использования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государственного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имущества, плата за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негативное воздействие на окружающую среду, 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штрафы за нарушение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законодательства и др.</a:t>
            </a:r>
            <a:endParaRPr lang="ru-RU" sz="1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Распределение расходов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по основным функциям органов местного самоуправления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88913" y="1052736"/>
            <a:ext cx="8775575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  <a:defRPr/>
            </a:pPr>
            <a:r>
              <a:rPr lang="ru-RU" b="1" dirty="0">
                <a:cs typeface="Times New Roman" pitchFamily="18" charset="0"/>
              </a:rPr>
              <a:t>Расходы бюджета </a:t>
            </a:r>
            <a:r>
              <a:rPr lang="ru-RU" dirty="0">
                <a:cs typeface="Times New Roman" pitchFamily="18" charset="0"/>
              </a:rPr>
              <a:t>– выплачиваемые из бюджета денежные средства, за исключением средств, являющихся источниками финансирования дефицита бюджета. 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Формирование расходов осуществляется в соответствии с расходными обязательствами, законодательно закрепленными за соответствующими уровнями бюджетов.</a:t>
            </a:r>
          </a:p>
          <a:p>
            <a:pPr algn="just">
              <a:buFont typeface="Wingdings" pitchFamily="2" charset="2"/>
              <a:buChar char="v"/>
              <a:defRPr/>
            </a:pPr>
            <a:r>
              <a:rPr lang="ru-RU" dirty="0">
                <a:cs typeface="Times New Roman" pitchFamily="18" charset="0"/>
              </a:rPr>
              <a:t>Расходы формируются по разделам (подразделам), по ведомствам, по муниципальным программам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pPr algn="ctr">
              <a:defRPr/>
            </a:pPr>
            <a:endParaRPr lang="ru-RU" sz="800" b="1" dirty="0" smtClean="0"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b="1" dirty="0" smtClean="0">
                <a:cs typeface="Times New Roman" pitchFamily="18" charset="0"/>
              </a:rPr>
              <a:t>НАПРАВЛЕНИЯ РАСХОДОВ БЮДЖЕТА </a:t>
            </a:r>
            <a:endParaRPr lang="ru-RU" sz="2000" dirty="0"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85786" y="4572008"/>
            <a:ext cx="8107264" cy="207170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/>
          <a:lstStyle/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Общегосударственные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вопросы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оборона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безопасность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правоохранительная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деятельность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Национальная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экономика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Жилищно-коммунальное хозяйство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Образование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Культура, кинематография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Социальная </a:t>
            </a: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политика</a:t>
            </a:r>
          </a:p>
          <a:p>
            <a:pPr algn="r">
              <a:defRPr/>
            </a:pP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Физическая культура и </a:t>
            </a: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спорт</a:t>
            </a:r>
          </a:p>
          <a:p>
            <a:pPr algn="r">
              <a:defRPr/>
            </a:pPr>
            <a:endParaRPr lang="ru-RU" sz="1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endParaRPr lang="ru-RU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Межбюджетные 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>
              <a:defRPr/>
            </a:pPr>
            <a:r>
              <a:rPr lang="ru-RU" sz="1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трансферты</a:t>
            </a:r>
          </a:p>
        </p:txBody>
      </p:sp>
      <p:pic>
        <p:nvPicPr>
          <p:cNvPr id="1036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l="90659" b="1108"/>
          <a:stretch>
            <a:fillRect/>
          </a:stretch>
        </p:blipFill>
        <p:spPr bwMode="auto">
          <a:xfrm>
            <a:off x="8072462" y="3714752"/>
            <a:ext cx="820588" cy="712100"/>
          </a:xfrm>
          <a:prstGeom prst="rect">
            <a:avLst/>
          </a:prstGeom>
          <a:noFill/>
        </p:spPr>
      </p:pic>
      <p:pic>
        <p:nvPicPr>
          <p:cNvPr id="8" name="Picture 12" descr="C:\Users\Kolobova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 r="17869" b="792"/>
          <a:stretch>
            <a:fillRect/>
          </a:stretch>
        </p:blipFill>
        <p:spPr bwMode="auto">
          <a:xfrm>
            <a:off x="928662" y="3714752"/>
            <a:ext cx="7215206" cy="714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8"/>
          <p:cNvSpPr>
            <a:spLocks noChangeArrowheads="1"/>
          </p:cNvSpPr>
          <p:nvPr/>
        </p:nvSpPr>
        <p:spPr bwMode="auto">
          <a:xfrm>
            <a:off x="0" y="105273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>
                <a:latin typeface="+mj-lt"/>
                <a:cs typeface="Times New Roman" pitchFamily="18" charset="0"/>
              </a:rPr>
              <a:t>Сбалансированность бюджета по доходам и расходам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– </a:t>
            </a:r>
          </a:p>
          <a:p>
            <a:pPr algn="ctr">
              <a:defRPr/>
            </a:pPr>
            <a:r>
              <a:rPr lang="ru-RU" b="1" i="1" dirty="0" smtClean="0">
                <a:latin typeface="+mj-lt"/>
                <a:cs typeface="Times New Roman" pitchFamily="18" charset="0"/>
              </a:rPr>
              <a:t>основополагающее </a:t>
            </a:r>
            <a:r>
              <a:rPr lang="ru-RU" b="1" i="1" dirty="0">
                <a:latin typeface="+mj-lt"/>
                <a:cs typeface="Times New Roman" pitchFamily="18" charset="0"/>
              </a:rPr>
              <a:t>требование, предъявляемое к органам, составляющим и утверждающим </a:t>
            </a:r>
            <a:r>
              <a:rPr lang="ru-RU" b="1" i="1" dirty="0" smtClean="0">
                <a:latin typeface="+mj-lt"/>
                <a:cs typeface="Times New Roman" pitchFamily="18" charset="0"/>
              </a:rPr>
              <a:t>бюджет</a:t>
            </a:r>
            <a:endParaRPr lang="ru-RU" b="1" i="1" dirty="0">
              <a:latin typeface="+mj-lt"/>
              <a:cs typeface="Times New Roman" pitchFamily="18" charset="0"/>
            </a:endParaRPr>
          </a:p>
        </p:txBody>
      </p:sp>
      <p:graphicFrame>
        <p:nvGraphicFramePr>
          <p:cNvPr id="10" name="Object 8"/>
          <p:cNvGraphicFramePr>
            <a:graphicFrameLocks noGrp="1"/>
          </p:cNvGraphicFramePr>
          <p:nvPr/>
        </p:nvGraphicFramePr>
        <p:xfrm>
          <a:off x="5508104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39552" y="4411663"/>
            <a:ext cx="410445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ДЕФИЦИТ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расходов над доходами образуется дефицит бюджета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(необходимы источники покрытия дефицита, можно например использовать остатки средств или привлечь средства в долг)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4509120"/>
            <a:ext cx="3861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>
                <a:latin typeface="+mj-lt"/>
                <a:cs typeface="Times New Roman" pitchFamily="18" charset="0"/>
              </a:rPr>
              <a:t>ПРОФИЦИТ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В случае превышения доходов </a:t>
            </a:r>
          </a:p>
          <a:p>
            <a:pPr algn="ctr">
              <a:defRPr/>
            </a:pPr>
            <a:r>
              <a:rPr lang="ru-RU" dirty="0">
                <a:latin typeface="+mj-lt"/>
                <a:cs typeface="Times New Roman" pitchFamily="18" charset="0"/>
              </a:rPr>
              <a:t>над расходами образуется профицит  бюджета (можно накапливать резервы, погашать имеющиеся долги)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26064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Сбалансированность бюджета по доходам и расходам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graphicFrame>
        <p:nvGraphicFramePr>
          <p:cNvPr id="11" name="Object 8"/>
          <p:cNvGraphicFramePr>
            <a:graphicFrameLocks noGrp="1"/>
          </p:cNvGraphicFramePr>
          <p:nvPr/>
        </p:nvGraphicFramePr>
        <p:xfrm>
          <a:off x="971600" y="1700808"/>
          <a:ext cx="2901504" cy="2685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39552" y="980728"/>
          <a:ext cx="7848872" cy="5544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64088" y="2132856"/>
            <a:ext cx="215900" cy="2159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2924944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5580408" y="1988666"/>
            <a:ext cx="3240064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Уточненный годовой план</a:t>
            </a: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5580484" y="2853481"/>
            <a:ext cx="3023964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Фактическое исполнение</a:t>
            </a: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899592" y="5877272"/>
            <a:ext cx="1152128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Доходы</a:t>
            </a:r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2699792" y="5877272"/>
            <a:ext cx="1368152" cy="360040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Расходы</a:t>
            </a:r>
          </a:p>
        </p:txBody>
      </p:sp>
      <p:sp>
        <p:nvSpPr>
          <p:cNvPr id="11" name="Блок-схема: альтернативный процесс 10"/>
          <p:cNvSpPr/>
          <p:nvPr/>
        </p:nvSpPr>
        <p:spPr>
          <a:xfrm>
            <a:off x="4572000" y="5805264"/>
            <a:ext cx="1512168" cy="69269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Дефицит/</a:t>
            </a:r>
            <a:r>
              <a:rPr lang="ru-RU" sz="2000" b="1" dirty="0" err="1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Профицит</a:t>
            </a: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372200" y="5877272"/>
            <a:ext cx="2232248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20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1"/>
          <p:cNvGraphicFramePr/>
          <p:nvPr/>
        </p:nvGraphicFramePr>
        <p:xfrm>
          <a:off x="395536" y="1268760"/>
          <a:ext cx="6792416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8864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Сколько доходов поступило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бюджет Лобазовского СЕЛЬСОВЕТА октябрьского района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2022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-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2023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годах</a:t>
            </a:r>
            <a:endParaRPr lang="ru-RU" sz="2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23528" y="1052736"/>
            <a:ext cx="1368152" cy="50405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Arial"/>
                <a:cs typeface="Times New Roman" pitchFamily="18" charset="0"/>
              </a:rPr>
              <a:t>тыс.руб.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506791" y="2421062"/>
            <a:ext cx="215900" cy="2159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506791" y="2995737"/>
            <a:ext cx="215900" cy="215900"/>
          </a:xfrm>
          <a:prstGeom prst="rect">
            <a:avLst/>
          </a:prstGeom>
          <a:solidFill>
            <a:srgbClr val="C0000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6723037" y="2276328"/>
            <a:ext cx="2420888" cy="576064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16" name="Блок-схема: альтернативный процесс 15"/>
          <p:cNvSpPr/>
          <p:nvPr/>
        </p:nvSpPr>
        <p:spPr>
          <a:xfrm>
            <a:off x="6723112" y="2923730"/>
            <a:ext cx="2420888" cy="504726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516216" y="3573016"/>
            <a:ext cx="215900" cy="215900"/>
          </a:xfrm>
          <a:prstGeom prst="rect">
            <a:avLst/>
          </a:prstGeom>
          <a:solidFill>
            <a:srgbClr val="92D050"/>
          </a:solidFill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Блок-схема: альтернативный процесс 17"/>
          <p:cNvSpPr/>
          <p:nvPr/>
        </p:nvSpPr>
        <p:spPr>
          <a:xfrm>
            <a:off x="6723037" y="3501008"/>
            <a:ext cx="2420888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ru-RU" sz="2000" b="1" dirty="0" smtClean="0">
                <a:solidFill>
                  <a:srgbClr val="2D2D8A">
                    <a:lumMod val="75000"/>
                  </a:srgbClr>
                </a:solidFill>
                <a:latin typeface="+mj-lt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67744" y="1340768"/>
            <a:ext cx="1656184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2022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год = 3546,4</a:t>
            </a:r>
          </a:p>
        </p:txBody>
      </p:sp>
      <p:sp>
        <p:nvSpPr>
          <p:cNvPr id="20" name="Блок-схема: альтернативный процесс 19"/>
          <p:cNvSpPr/>
          <p:nvPr/>
        </p:nvSpPr>
        <p:spPr>
          <a:xfrm>
            <a:off x="4716016" y="1052736"/>
            <a:ext cx="1800200" cy="647527"/>
          </a:xfrm>
          <a:prstGeom prst="flowChartAlternateProcess">
            <a:avLst/>
          </a:prstGeom>
          <a:noFill/>
          <a:ln w="38100" cap="flat" cmpd="sng" algn="ctr">
            <a:noFill/>
            <a:prstDash val="soli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2023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год = </a:t>
            </a:r>
            <a:r>
              <a:rPr lang="ru-RU" sz="2400" b="1" dirty="0" smtClean="0">
                <a:solidFill>
                  <a:schemeClr val="tx1"/>
                </a:solidFill>
                <a:latin typeface="+mj-lt"/>
                <a:cs typeface="Times New Roman" pitchFamily="18" charset="0"/>
              </a:rPr>
              <a:t>4330,4</a:t>
            </a:r>
            <a:endParaRPr lang="ru-RU" sz="2400" b="1" dirty="0" smtClean="0">
              <a:solidFill>
                <a:schemeClr val="tx1"/>
              </a:solidFill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налоговые доходы поступали в  бюджет Лобазовского СЕЛЬСОВЕТА октябрьского района</a:t>
            </a:r>
            <a:b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2022-2023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годах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8</a:t>
            </a:fld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282" y="1857364"/>
          <a:ext cx="8784978" cy="276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3860"/>
                <a:gridCol w="1285884"/>
                <a:gridCol w="1143008"/>
                <a:gridCol w="1143008"/>
                <a:gridCol w="1249218"/>
              </a:tblGrid>
              <a:tr h="918208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2023г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. к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2022</a:t>
                      </a:r>
                      <a:endParaRPr lang="ru-RU" sz="13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к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28600">
                <a:tc>
                  <a:txBody>
                    <a:bodyPr/>
                    <a:lstStyle/>
                    <a:p>
                      <a:pPr algn="l">
                        <a:buNone/>
                      </a:pPr>
                      <a:r>
                        <a:rPr lang="ru-RU" sz="1900" b="0" i="1" dirty="0" smtClean="0">
                          <a:latin typeface="+mj-lt"/>
                          <a:cs typeface="Times New Roman" pitchFamily="18" charset="0"/>
                        </a:rPr>
                        <a:t>Налоговые доходы</a:t>
                      </a:r>
                      <a:r>
                        <a:rPr lang="ru-RU" sz="1900" b="0" i="1" baseline="0" dirty="0" smtClean="0">
                          <a:latin typeface="+mj-lt"/>
                          <a:cs typeface="Times New Roman" pitchFamily="18" charset="0"/>
                        </a:rPr>
                        <a:t> всего, из них:</a:t>
                      </a:r>
                      <a:endParaRPr lang="ru-RU" sz="1900" b="0" i="1" dirty="0" smtClean="0">
                        <a:latin typeface="+mj-lt"/>
                        <a:cs typeface="Times New Roman" pitchFamily="18" charset="0"/>
                      </a:endParaRP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1256,1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1458,9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FontTx/>
                        <a:buNone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16,1%</a:t>
                      </a:r>
                      <a:endParaRPr lang="ru-RU" sz="1600" b="0" i="1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1" dirty="0" smtClean="0">
                          <a:latin typeface="Arial" pitchFamily="34" charset="0"/>
                          <a:cs typeface="Arial" pitchFamily="34" charset="0"/>
                        </a:rPr>
                        <a:t>202,8</a:t>
                      </a:r>
                      <a:endParaRPr lang="ru-RU" sz="1600" b="0" i="1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82,5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65,6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-20,5%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-16,9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ЕСХН</a:t>
                      </a: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1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Прочие налоговые доходы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0" dirty="0" smtClean="0">
                          <a:latin typeface="Arial" pitchFamily="34" charset="0"/>
                          <a:cs typeface="Arial" pitchFamily="34" charset="0"/>
                        </a:rPr>
                        <a:t>0</a:t>
                      </a:r>
                      <a:endParaRPr lang="ru-RU" sz="1600" b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EBC0CA-DCEA-48D4-B1BF-FA6D1F57DC7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Какие основные неналоговые доходы поступали в  бюджет Лобазовского СЕЛЬСОВЕТА октябрьского района в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2022-2023 </a:t>
            </a:r>
            <a:r>
              <a:rPr lang="ru-RU" sz="2000" b="1" kern="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годах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0" y="1340769"/>
          <a:ext cx="8784978" cy="54074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2450"/>
                <a:gridCol w="1368152"/>
                <a:gridCol w="1152128"/>
                <a:gridCol w="1152128"/>
                <a:gridCol w="1080120"/>
              </a:tblGrid>
              <a:tr h="100811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2022год</a:t>
                      </a:r>
                      <a:endParaRPr lang="ru-RU" sz="1400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год</a:t>
                      </a:r>
                    </a:p>
                    <a:p>
                      <a:pPr algn="ctr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lang="ru-RU" sz="14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к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% 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Прирост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2023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к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2022 </a:t>
                      </a:r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г. </a:t>
                      </a:r>
                    </a:p>
                    <a:p>
                      <a:pPr algn="ctr"/>
                      <a:r>
                        <a:rPr lang="ru-RU" sz="1300" dirty="0" smtClean="0">
                          <a:latin typeface="Arial" pitchFamily="34" charset="0"/>
                          <a:cs typeface="Arial" pitchFamily="34" charset="0"/>
                        </a:rPr>
                        <a:t>в тыс.руб.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l"/>
                      <a:r>
                        <a:rPr lang="ru-RU" sz="1900" i="1" dirty="0" smtClean="0">
                          <a:latin typeface="+mj-lt"/>
                          <a:cs typeface="Times New Roman" pitchFamily="18" charset="0"/>
                        </a:rPr>
                        <a:t>Неналоговые доходы всего, из них: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102132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72093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оказания платных услуг и компенсации затрат государства</a:t>
                      </a:r>
                    </a:p>
                  </a:txBody>
                  <a:tcPr marL="68580" marR="68580" marT="60960" marB="60960" anchor="ctr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595838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доходы от продажи земельных участков и имущества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366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штрафы, санкции</a:t>
                      </a: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1734">
                <a:tc>
                  <a:txBody>
                    <a:bodyPr/>
                    <a:lstStyle/>
                    <a:p>
                      <a:pPr algn="l"/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плата за негативное воздействие на окружающую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Times New Roman" pitchFamily="18" charset="0"/>
                        </a:rPr>
                        <a:t> среду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j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26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9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прочие</a:t>
                      </a:r>
                      <a:r>
                        <a:rPr lang="ru-RU" sz="19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Times New Roman" pitchFamily="18" charset="0"/>
                        </a:rPr>
                        <a:t> неналоговые доходы</a:t>
                      </a:r>
                      <a:endParaRPr lang="ru-RU" sz="19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60960" marB="6096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0,0</a:t>
                      </a:r>
                      <a:endParaRPr lang="ru-RU" dirty="0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2110</TotalTime>
  <Words>747</Words>
  <Application>Microsoft Office PowerPoint</Application>
  <PresentationFormat>Экран (4:3)</PresentationFormat>
  <Paragraphs>230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Sorokina</dc:creator>
  <cp:lastModifiedBy>Финотдел-1</cp:lastModifiedBy>
  <cp:revision>313</cp:revision>
  <dcterms:created xsi:type="dcterms:W3CDTF">2015-07-30T06:58:30Z</dcterms:created>
  <dcterms:modified xsi:type="dcterms:W3CDTF">2024-04-18T08:47:52Z</dcterms:modified>
</cp:coreProperties>
</file>