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sldIdLst>
    <p:sldId id="282" r:id="rId2"/>
    <p:sldId id="260" r:id="rId3"/>
    <p:sldId id="261" r:id="rId4"/>
    <p:sldId id="262" r:id="rId5"/>
    <p:sldId id="291" r:id="rId6"/>
    <p:sldId id="293" r:id="rId7"/>
    <p:sldId id="274" r:id="rId8"/>
    <p:sldId id="281" r:id="rId9"/>
    <p:sldId id="294" r:id="rId10"/>
    <p:sldId id="275" r:id="rId11"/>
    <p:sldId id="287" r:id="rId12"/>
    <p:sldId id="299" r:id="rId13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2"/>
    <a:srgbClr val="85DFFF"/>
    <a:srgbClr val="EE79F7"/>
    <a:srgbClr val="00FF00"/>
    <a:srgbClr val="FFFF75"/>
    <a:srgbClr val="ECECEC"/>
    <a:srgbClr val="CDF2FF"/>
    <a:srgbClr val="37A9FF"/>
    <a:srgbClr val="23538D"/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0" autoAdjust="0"/>
    <p:restoredTop sz="89964" autoAdjust="0"/>
  </p:normalViewPr>
  <p:slideViewPr>
    <p:cSldViewPr>
      <p:cViewPr>
        <p:scale>
          <a:sx n="75" d="100"/>
          <a:sy n="75" d="100"/>
        </p:scale>
        <p:origin x="-3024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3</c:v>
                </c:pt>
              </c:numCache>
            </c:numRef>
          </c:val>
        </c:ser>
        <c:shape val="cylinder"/>
        <c:axId val="82327808"/>
        <c:axId val="115450240"/>
        <c:axId val="0"/>
      </c:bar3DChart>
      <c:catAx>
        <c:axId val="82327808"/>
        <c:scaling>
          <c:orientation val="minMax"/>
        </c:scaling>
        <c:axPos val="b"/>
        <c:numFmt formatCode="General" sourceLinked="1"/>
        <c:tickLblPos val="nextTo"/>
        <c:crossAx val="115450240"/>
        <c:crosses val="autoZero"/>
        <c:auto val="1"/>
        <c:lblAlgn val="ctr"/>
        <c:lblOffset val="100"/>
      </c:catAx>
      <c:valAx>
        <c:axId val="11545024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232780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4.3</c:v>
                </c:pt>
              </c:numCache>
            </c:numRef>
          </c:val>
        </c:ser>
        <c:shape val="cylinder"/>
        <c:axId val="81791232"/>
        <c:axId val="81797120"/>
        <c:axId val="0"/>
      </c:bar3DChart>
      <c:catAx>
        <c:axId val="81791232"/>
        <c:scaling>
          <c:orientation val="minMax"/>
        </c:scaling>
        <c:axPos val="b"/>
        <c:numFmt formatCode="General" sourceLinked="1"/>
        <c:tickLblPos val="nextTo"/>
        <c:crossAx val="81797120"/>
        <c:crosses val="autoZero"/>
        <c:auto val="1"/>
        <c:lblAlgn val="ctr"/>
        <c:lblOffset val="100"/>
      </c:catAx>
      <c:valAx>
        <c:axId val="8179712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17912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2.0873063033771039E-2"/>
          <c:y val="3.6612093605761045E-3"/>
          <c:w val="0.96472614153982894"/>
          <c:h val="0.897110036998038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год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2.5844987661921361E-2"/>
                  <c:y val="-1.316321995968702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4267,4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361338036854337E-3"/>
                  <c:y val="-1.60335720273505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4505,9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3.6980345710823433E-2"/>
                  <c:y val="0.1241324917721985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238,5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674974.4</c:v>
                </c:pt>
                <c:pt idx="1">
                  <c:v>721323.8</c:v>
                </c:pt>
                <c:pt idx="2">
                  <c:v>-46349.4</c:v>
                </c:pt>
                <c:pt idx="3">
                  <c:v>7000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3.6641825729862923E-2"/>
                  <c:y val="-6.2727518010264412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3546,4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7.3651475014498896E-2"/>
                  <c:y val="1.19268854687142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3407,3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7139441183395611E-2"/>
                  <c:y val="-6.175901090355040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-139,1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677150.9</c:v>
                </c:pt>
                <c:pt idx="1">
                  <c:v>633885.30000000005</c:v>
                </c:pt>
                <c:pt idx="2">
                  <c:v>43265.599999999999</c:v>
                </c:pt>
                <c:pt idx="3">
                  <c:v>0</c:v>
                </c:pt>
              </c:numCache>
            </c:numRef>
          </c:val>
        </c:ser>
        <c:gapWidth val="129"/>
        <c:overlap val="-10"/>
        <c:axId val="81808000"/>
        <c:axId val="81842560"/>
      </c:barChart>
      <c:catAx>
        <c:axId val="81808000"/>
        <c:scaling>
          <c:orientation val="minMax"/>
        </c:scaling>
        <c:delete val="1"/>
        <c:axPos val="b"/>
        <c:tickLblPos val="none"/>
        <c:crossAx val="81842560"/>
        <c:crosses val="autoZero"/>
        <c:auto val="1"/>
        <c:lblAlgn val="ctr"/>
        <c:lblOffset val="350"/>
      </c:catAx>
      <c:valAx>
        <c:axId val="81842560"/>
        <c:scaling>
          <c:orientation val="minMax"/>
        </c:scaling>
        <c:delete val="1"/>
        <c:axPos val="l"/>
        <c:numFmt formatCode="#,##0.0" sourceLinked="1"/>
        <c:tickLblPos val="none"/>
        <c:crossAx val="818080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-3.5524914846204979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1254,4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8613041368490977E-2"/>
                  <c:y val="-2.228789644376449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1244,6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127089.4</c:v>
                </c:pt>
                <c:pt idx="1">
                  <c:v>190598.2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1"/>
            <c:spPr/>
          </c:dPt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36693.800000000003</c:v>
                </c:pt>
                <c:pt idx="1">
                  <c:v>40227.199999999997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-3.5524914846204979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2941,3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8613041368490977E-2"/>
                  <c:y val="-4.45757928875287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2301,8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429510.7</c:v>
                </c:pt>
                <c:pt idx="1">
                  <c:v>446325.5</c:v>
                </c:pt>
              </c:numCache>
            </c:numRef>
          </c:val>
        </c:ser>
        <c:shape val="box"/>
        <c:axId val="132154112"/>
        <c:axId val="132155648"/>
        <c:axId val="0"/>
      </c:bar3DChart>
      <c:catAx>
        <c:axId val="132154112"/>
        <c:scaling>
          <c:orientation val="minMax"/>
        </c:scaling>
        <c:delete val="1"/>
        <c:axPos val="b"/>
        <c:tickLblPos val="none"/>
        <c:crossAx val="132155648"/>
        <c:crosses val="autoZero"/>
        <c:auto val="1"/>
        <c:lblAlgn val="ctr"/>
        <c:lblOffset val="100"/>
      </c:catAx>
      <c:valAx>
        <c:axId val="132155648"/>
        <c:scaling>
          <c:orientation val="minMax"/>
        </c:scaling>
        <c:axPos val="l"/>
        <c:majorGridlines/>
        <c:numFmt formatCode="General" sourceLinked="1"/>
        <c:tickLblPos val="nextTo"/>
        <c:crossAx val="132154112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3.3586774851634311E-2"/>
                  <c:y val="-0.154425362993855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4505,9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4736787487593098E-2"/>
                  <c:y val="-0.103689120012306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3407,3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650179.69999999658</c:v>
                </c:pt>
                <c:pt idx="1">
                  <c:v>633885.30000000005</c:v>
                </c:pt>
              </c:numCache>
            </c:numRef>
          </c:val>
        </c:ser>
        <c:shape val="box"/>
        <c:axId val="132600960"/>
        <c:axId val="132602496"/>
        <c:axId val="0"/>
      </c:bar3DChart>
      <c:catAx>
        <c:axId val="132600960"/>
        <c:scaling>
          <c:orientation val="minMax"/>
        </c:scaling>
        <c:delete val="1"/>
        <c:axPos val="b"/>
        <c:tickLblPos val="none"/>
        <c:crossAx val="132602496"/>
        <c:crosses val="autoZero"/>
        <c:auto val="1"/>
        <c:lblAlgn val="ctr"/>
        <c:lblOffset val="100"/>
      </c:catAx>
      <c:valAx>
        <c:axId val="132602496"/>
        <c:scaling>
          <c:orientation val="minMax"/>
          <c:max val="700000"/>
          <c:min val="0"/>
        </c:scaling>
        <c:axPos val="l"/>
        <c:majorGridlines/>
        <c:numFmt formatCode="General" sourceLinked="1"/>
        <c:tickLblPos val="nextTo"/>
        <c:crossAx val="132600960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0.76147</cdr:x>
      <cdr:y>0.71429</cdr:y>
    </cdr:from>
    <cdr:to>
      <cdr:x>0.88073</cdr:x>
      <cdr:y>0.77922</cdr:y>
    </cdr:to>
    <cdr:sp macro="" textlink="">
      <cdr:nvSpPr>
        <cdr:cNvPr id="2" name="Блок-схема: альтернативный процесс 1"/>
        <cdr:cNvSpPr/>
      </cdr:nvSpPr>
      <cdr:spPr>
        <a:xfrm xmlns:a="http://schemas.openxmlformats.org/drawingml/2006/main">
          <a:off x="5976664" y="3960440"/>
          <a:ext cx="936104" cy="360040"/>
        </a:xfrm>
        <a:prstGeom xmlns:a="http://schemas.openxmlformats.org/drawingml/2006/main" prst="flowChartAlternateProcess">
          <a:avLst/>
        </a:prstGeom>
        <a:noFill xmlns:a="http://schemas.openxmlformats.org/drawingml/2006/main"/>
        <a:ln xmlns:a="http://schemas.openxmlformats.org/drawingml/2006/main" w="38100" cap="flat" cmpd="sng" algn="ctr">
          <a:noFill/>
          <a:prstDash val="solid"/>
        </a:ln>
        <a:effectLst xmlns:a="http://schemas.openxmlformats.org/drawingml/2006/main"/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>
            <a:defRPr/>
          </a:pPr>
          <a:endParaRPr lang="ru-RU" sz="2000" b="1" dirty="0" smtClean="0">
            <a:solidFill>
              <a:schemeClr val="tx1"/>
            </a:solidFill>
            <a:latin typeface="Calibri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CCBDCCC2-E9F1-4331-81FA-F07C5198CEA5}" type="datetimeFigureOut">
              <a:rPr lang="ru-RU" smtClean="0"/>
              <a:pPr/>
              <a:t>09.03.2023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E104B7B-6E2A-4DAB-B873-4D0706CA0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507B-DB62-4B13-AD10-DF693513E683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A040-1690-4617-BAA2-42980B92B4D5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571B-C9B3-41E1-A897-CC55F31EF02A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F432-CFF4-4B41-BE00-77AB07081523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487-9F74-4AE2-8D47-2CC24B19F7C8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AC65-07F4-4626-B16D-92432DBB2F8E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0F163-F892-4C0D-AE32-730EE85FEEE8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7B66-628A-42BA-B85C-2990A20D83F7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BC0C-9A7E-4CDE-89D4-13AB2C79D9FF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DC00-F66B-4F7F-9298-16B10BD0C402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6EB6-61FF-409F-B146-58A5B6DFEA1F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0565-FD57-4EE6-8E88-34AA201C904B}" type="datetime1">
              <a:rPr lang="ru-RU" smtClean="0"/>
              <a:pPr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260648"/>
            <a:ext cx="9144000" cy="6597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Aharoni" pitchFamily="2" charset="-79"/>
              </a:rPr>
              <a:t>БЮДЖЕТ ДЛЯ ГРАЖДАН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  решению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Собрания депутатов Лобазовского сельсовета Октябрьского района Курской области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«Об исполнении бюджета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Лобазовского сельсовета Октябрьского района Курской области за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2021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год»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157192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412776"/>
          <a:ext cx="5976664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976664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Дотации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на выравнивание бюджетной обеспеченности и поддержку мер сбалансированности бюджетов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Субвенции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Иные межбюджетные трансферты</a:t>
                      </a:r>
                    </a:p>
                    <a:p>
                      <a:pPr algn="ctr"/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безвозмездные поступления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05064"/>
            <a:ext cx="867960" cy="821669"/>
          </a:xfrm>
          <a:prstGeom prst="rect">
            <a:avLst/>
          </a:prstGeom>
          <a:noFill/>
        </p:spPr>
      </p:pic>
      <p:pic>
        <p:nvPicPr>
          <p:cNvPr id="5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852936"/>
            <a:ext cx="867960" cy="821669"/>
          </a:xfrm>
          <a:prstGeom prst="rect">
            <a:avLst/>
          </a:prstGeom>
          <a:noFill/>
        </p:spPr>
      </p:pic>
      <p:pic>
        <p:nvPicPr>
          <p:cNvPr id="6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628800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092280" y="1412776"/>
          <a:ext cx="1857388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88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1185,2,0</a:t>
                      </a:r>
                      <a:endParaRPr lang="ru-RU" sz="2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89,3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86,9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896,4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50,0</a:t>
                      </a:r>
                      <a:endParaRPr lang="ru-RU" sz="20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800" b="1" dirty="0" err="1" smtClean="0">
                          <a:latin typeface="Arial" pitchFamily="34" charset="0"/>
                          <a:cs typeface="Arial" pitchFamily="34" charset="0"/>
                        </a:rPr>
                        <a:t>тыс.руб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Безвозмездные поступления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 бюджет Лобазовского СЕЛЬСОВЕТА октябрьского района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2021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году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Исполнение 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бюджета Лобазовского СЕЛЬСОВЕТА октябрьского района по расходам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2020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-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2021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971600" y="1268760"/>
          <a:ext cx="655272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Блок-схема: альтернативный процесс 8"/>
          <p:cNvSpPr/>
          <p:nvPr/>
        </p:nvSpPr>
        <p:spPr>
          <a:xfrm>
            <a:off x="899592" y="1196752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483768" y="5949280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2020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год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932040" y="5949280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2021год</a:t>
            </a:r>
            <a:endParaRPr lang="ru-RU" sz="24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836712"/>
            <a:ext cx="8640960" cy="2031325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b="1" dirty="0" smtClean="0"/>
              <a:t>Начальник отдела  администрации Лобазовского сельсовета</a:t>
            </a:r>
          </a:p>
          <a:p>
            <a:r>
              <a:rPr lang="ru-RU" b="1" dirty="0" smtClean="0"/>
              <a:t>Октябрьского  района Курской области – </a:t>
            </a:r>
          </a:p>
          <a:p>
            <a:r>
              <a:rPr lang="ru-RU" b="1" dirty="0" err="1" smtClean="0"/>
              <a:t>Францова</a:t>
            </a:r>
            <a:r>
              <a:rPr lang="ru-RU" b="1" dirty="0" smtClean="0"/>
              <a:t> Людмила Петровна</a:t>
            </a:r>
          </a:p>
          <a:p>
            <a:r>
              <a:rPr lang="ru-RU" b="1" dirty="0" smtClean="0"/>
              <a:t>График работы с 8-00 до 16-00, перерыв с 12-00 до 13-00.</a:t>
            </a:r>
          </a:p>
          <a:p>
            <a:r>
              <a:rPr lang="ru-RU" b="1" dirty="0" smtClean="0"/>
              <a:t> Адрес:  307205, Курская область, Октябрьский район, </a:t>
            </a:r>
            <a:r>
              <a:rPr lang="ru-RU" b="1" dirty="0" err="1" smtClean="0"/>
              <a:t>с.Журавлино</a:t>
            </a:r>
            <a:endParaRPr lang="ru-RU" b="1" dirty="0" smtClean="0"/>
          </a:p>
          <a:p>
            <a:r>
              <a:rPr lang="ru-RU" b="1" dirty="0" smtClean="0"/>
              <a:t>Телефоны  (8 47142) 3-72-17</a:t>
            </a:r>
          </a:p>
          <a:p>
            <a:r>
              <a:rPr lang="ru-RU" b="1" dirty="0" smtClean="0"/>
              <a:t>Электронная почта:  </a:t>
            </a:r>
            <a:r>
              <a:rPr lang="en-US" b="1" dirty="0" err="1" smtClean="0"/>
              <a:t>admlob</a:t>
            </a:r>
            <a:r>
              <a:rPr lang="en-US" b="1" dirty="0" smtClean="0"/>
              <a:t> </a:t>
            </a:r>
            <a:r>
              <a:rPr lang="ru-RU" b="1" dirty="0" smtClean="0"/>
              <a:t>17@</a:t>
            </a:r>
            <a:r>
              <a:rPr lang="en-US" b="1" dirty="0" err="1" smtClean="0"/>
              <a:t>yandex</a:t>
            </a:r>
            <a:r>
              <a:rPr lang="ru-RU" b="1" dirty="0" smtClean="0"/>
              <a:t>.</a:t>
            </a:r>
            <a:r>
              <a:rPr lang="en-US" b="1" dirty="0" err="1" smtClean="0"/>
              <a:t>ru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8864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Контактная информация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Отчет  об  исполнении  бюджета  содержит  данные  об исполнении  бюджета  по  доходам,  расходам  и  источникам  финансирования  дефицита  бюджета  в  соответствии  с бюджетной классификацией Российской Федерации. </a:t>
            </a:r>
          </a:p>
          <a:p>
            <a:pPr algn="just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Годовой  отчет  об  исполнении бюджета подлежит  рассмотрению Собранием депутатов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Лобазовского сельсовета Октябрьского района Курской области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и утверждению решением Собранием депутатов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Лобазовского сельсовета Октябрьского района Курской области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. </a:t>
            </a:r>
          </a:p>
          <a:p>
            <a:pPr algn="just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В  отчете  об  исполнении  бюджета  указывается сколько и каких доходов поступило в бюджет за год и куда эти денежные средства были израсходованы.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Что такое отчет об исполнении бюджета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Из чего складываются доходы бюджета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64904"/>
            <a:ext cx="300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Доходы бюджета – безвозмездные и безвозвратные поступления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денежных средств в бюджет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налогов, 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Налоговым кодексом РФ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(налог на доходы физических лиц,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акцизы и др.)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1844824"/>
            <a:ext cx="2987824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Безвозмездные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других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бюджетов бюджетной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системы, граждан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организаций (межбюджетные поступления из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федерального и областного бюджетов в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виде дотаций, субвенций,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субсидий,  поступления от  юридических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физических лиц, кроме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налоговых и неналоговых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доходов)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пошлин и сборов,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законодательством РФ,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доходы от использования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государственного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имущества, плата за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негативное воздействие на окружающую среду,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штрафы за нарушение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законодательства и др.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Распределение расходов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по основным функциям органов местного самоуправления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8913" y="1052736"/>
            <a:ext cx="877557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ru-RU" b="1" dirty="0">
                <a:cs typeface="Times New Roman" pitchFamily="18" charset="0"/>
              </a:rPr>
              <a:t>Расходы бюджета </a:t>
            </a:r>
            <a:r>
              <a:rPr lang="ru-RU" dirty="0"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 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Формирование расходов осуществляется в соответствии с расходными обязательствами, законодательно закрепленными за соответствующими уровнями бюджетов.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Расходы формируются по разделам (подразделам), по ведомствам, по муниципальным программам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800" b="1" dirty="0" smtClean="0"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cs typeface="Times New Roman" pitchFamily="18" charset="0"/>
              </a:rPr>
              <a:t>НАПРАВЛЕНИЯ РАСХОДОВ БЮДЖЕТА 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4572008"/>
            <a:ext cx="8107264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/>
          <a:lstStyle/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Общегосударственные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вопросы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оборона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безопасность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правоохранительная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деятельность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экономика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Жилищно-коммунальное хозяйство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Образование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Культура, кинематография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Социальная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политика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Физическая культура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спорт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Межбюджетные 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трансферты</a:t>
            </a:r>
          </a:p>
        </p:txBody>
      </p:sp>
      <p:pic>
        <p:nvPicPr>
          <p:cNvPr id="1036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90659" b="1108"/>
          <a:stretch>
            <a:fillRect/>
          </a:stretch>
        </p:blipFill>
        <p:spPr bwMode="auto">
          <a:xfrm>
            <a:off x="8072462" y="3714752"/>
            <a:ext cx="820588" cy="712100"/>
          </a:xfrm>
          <a:prstGeom prst="rect">
            <a:avLst/>
          </a:prstGeom>
          <a:noFill/>
        </p:spPr>
      </p:pic>
      <p:pic>
        <p:nvPicPr>
          <p:cNvPr id="8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r="17869" b="792"/>
          <a:stretch>
            <a:fillRect/>
          </a:stretch>
        </p:blipFill>
        <p:spPr bwMode="auto">
          <a:xfrm>
            <a:off x="928662" y="3714752"/>
            <a:ext cx="7215206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0" y="105273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  <a:cs typeface="Times New Roman" pitchFamily="18" charset="0"/>
              </a:rPr>
              <a:t>Сбалансированность бюджета по доходам и расходам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– </a:t>
            </a:r>
          </a:p>
          <a:p>
            <a:pPr algn="ctr">
              <a:defRPr/>
            </a:pPr>
            <a:r>
              <a:rPr lang="ru-RU" b="1" i="1" dirty="0" smtClean="0">
                <a:latin typeface="+mj-lt"/>
                <a:cs typeface="Times New Roman" pitchFamily="18" charset="0"/>
              </a:rPr>
              <a:t>основополагающее </a:t>
            </a:r>
            <a:r>
              <a:rPr lang="ru-RU" b="1" i="1" dirty="0">
                <a:latin typeface="+mj-lt"/>
                <a:cs typeface="Times New Roman" pitchFamily="18" charset="0"/>
              </a:rPr>
              <a:t>требование, предъявляемое к органам, составляющим и утверждающим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бюджет</a:t>
            </a:r>
            <a:endParaRPr lang="ru-RU" b="1" i="1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10" name="Object 8"/>
          <p:cNvGraphicFramePr>
            <a:graphicFrameLocks noGrp="1"/>
          </p:cNvGraphicFramePr>
          <p:nvPr/>
        </p:nvGraphicFramePr>
        <p:xfrm>
          <a:off x="5508104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4411663"/>
            <a:ext cx="4104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ДЕФИЦИТ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расходов над доходами образуется дефицит бюджета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(необходимы источники покрытия дефицита, можно например использовать остатки средств или привлечь средства в долг)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509120"/>
            <a:ext cx="3861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ПРОФИЦИТ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доходов 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над расходами образуется профицит  бюджета (можно накапливать резервы, погашать имеющиеся долги)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Сбалансированность бюджета по доходам и расходам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graphicFrame>
        <p:nvGraphicFramePr>
          <p:cNvPr id="11" name="Object 8"/>
          <p:cNvGraphicFramePr>
            <a:graphicFrameLocks noGrp="1"/>
          </p:cNvGraphicFramePr>
          <p:nvPr/>
        </p:nvGraphicFramePr>
        <p:xfrm>
          <a:off x="971600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39552" y="980728"/>
          <a:ext cx="784887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132856"/>
            <a:ext cx="215900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2924944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580408" y="1988666"/>
            <a:ext cx="3240064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Уточненный годовой план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80484" y="2853481"/>
            <a:ext cx="3023964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Фактическое исполнение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99592" y="5877272"/>
            <a:ext cx="1152128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Доходы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699792" y="5877272"/>
            <a:ext cx="1368152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Расходы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572000" y="5805264"/>
            <a:ext cx="1512168" cy="69269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Дефицит/</a:t>
            </a:r>
            <a:r>
              <a:rPr lang="ru-RU" sz="2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Профицит</a:t>
            </a: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372200" y="5877272"/>
            <a:ext cx="2232248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/>
        </p:nvGraphicFramePr>
        <p:xfrm>
          <a:off x="395536" y="1268760"/>
          <a:ext cx="6792416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Сколько доходов поступило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 Лобазовского СЕЛЬСОВЕТА октябрьского района в 2019 - 2020 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1052736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06791" y="2421062"/>
            <a:ext cx="215900" cy="215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06791" y="2995737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723037" y="2276328"/>
            <a:ext cx="2420888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723112" y="2923730"/>
            <a:ext cx="2420888" cy="50472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3573016"/>
            <a:ext cx="215900" cy="215900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723037" y="3501008"/>
            <a:ext cx="2420888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67744" y="1340768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2020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год =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4195,7</a:t>
            </a:r>
            <a:endParaRPr lang="ru-RU" sz="24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4716016" y="1052736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2021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год =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3546,4</a:t>
            </a:r>
            <a:endParaRPr lang="ru-RU" sz="24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налоговые доходы поступали в  бюджет Лобазовского СЕЛЬСОВЕТА октябрьского района</a:t>
            </a:r>
            <a:b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2020-2021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годах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857364"/>
          <a:ext cx="8784978" cy="276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860"/>
                <a:gridCol w="1285884"/>
                <a:gridCol w="1143008"/>
                <a:gridCol w="1143008"/>
                <a:gridCol w="1249218"/>
              </a:tblGrid>
              <a:tr h="918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2020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2021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2021г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. к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2020г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2021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к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2020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86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900" b="0" i="1" dirty="0" smtClean="0">
                          <a:latin typeface="+mj-lt"/>
                          <a:cs typeface="Times New Roman" pitchFamily="18" charset="0"/>
                        </a:rPr>
                        <a:t>Налоговые доходы</a:t>
                      </a:r>
                      <a:r>
                        <a:rPr lang="ru-RU" sz="1900" b="0" i="1" baseline="0" dirty="0" smtClean="0">
                          <a:latin typeface="+mj-lt"/>
                          <a:cs typeface="Times New Roman" pitchFamily="18" charset="0"/>
                        </a:rPr>
                        <a:t> всего, из них:</a:t>
                      </a:r>
                      <a:endParaRPr lang="ru-RU" sz="1900" b="0" i="1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1254,4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1244,6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-0,78%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-9,8</a:t>
                      </a:r>
                      <a:endParaRPr lang="ru-RU" sz="1600" b="0" i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87,1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78,7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10,0%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-9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ЕСХН</a:t>
                      </a: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Прочие налоговые доходы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неналоговые доходы поступали в  бюджет Лобазовского СЕЛЬСОВЕТА октябрьского района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2020-2021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годах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0" y="1340769"/>
          <a:ext cx="8784978" cy="5407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50"/>
                <a:gridCol w="1368152"/>
                <a:gridCol w="1152128"/>
                <a:gridCol w="1152128"/>
                <a:gridCol w="1080120"/>
              </a:tblGrid>
              <a:tr h="10081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2020год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2021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2020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к 2020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2021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к 2020 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i="1" dirty="0" smtClean="0">
                          <a:latin typeface="+mj-lt"/>
                          <a:cs typeface="Times New Roman" pitchFamily="18" charset="0"/>
                        </a:rPr>
                        <a:t>Неналоговые доходы всего, из них: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-6,0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2132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2093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9583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продажи земельных участков и имущества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6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штрафы, санкции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6,0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-6,0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734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плата за негативное воздействие на окружающую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 среду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прочие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неналоговые доходы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2063</TotalTime>
  <Words>753</Words>
  <Application>Microsoft Office PowerPoint</Application>
  <PresentationFormat>Экран (4:3)</PresentationFormat>
  <Paragraphs>230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Sorokina</dc:creator>
  <cp:lastModifiedBy>Финотдел-1</cp:lastModifiedBy>
  <cp:revision>305</cp:revision>
  <dcterms:created xsi:type="dcterms:W3CDTF">2015-07-30T06:58:30Z</dcterms:created>
  <dcterms:modified xsi:type="dcterms:W3CDTF">2023-03-09T06:13:59Z</dcterms:modified>
</cp:coreProperties>
</file>